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3" r:id="rId6"/>
  </p:sldMasterIdLst>
  <p:notesMasterIdLst>
    <p:notesMasterId r:id="rId17"/>
  </p:notesMasterIdLst>
  <p:sldIdLst>
    <p:sldId id="516" r:id="rId7"/>
    <p:sldId id="515" r:id="rId8"/>
    <p:sldId id="517" r:id="rId9"/>
    <p:sldId id="525" r:id="rId10"/>
    <p:sldId id="508" r:id="rId11"/>
    <p:sldId id="497" r:id="rId12"/>
    <p:sldId id="526" r:id="rId13"/>
    <p:sldId id="498" r:id="rId14"/>
    <p:sldId id="503" r:id="rId15"/>
    <p:sldId id="413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4" autoAdjust="0"/>
  </p:normalViewPr>
  <p:slideViewPr>
    <p:cSldViewPr snapToGrid="0">
      <p:cViewPr varScale="1">
        <p:scale>
          <a:sx n="145" d="100"/>
          <a:sy n="145" d="100"/>
        </p:scale>
        <p:origin x="22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414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14DA02-F5CB-4599-93CD-D8E973459E8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90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F94E0802-0E29-4E08-B139-7A992CCEF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20CAB99D-03E7-4220-B1F9-EE8DA8AE5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AAA16B88-A375-4ED5-B79B-363D9950E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3034E-585B-4210-A7EB-0DADA3ECDBF4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296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F94E0802-0E29-4E08-B139-7A992CCEF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20CAB99D-03E7-4220-B1F9-EE8DA8AE5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AAA16B88-A375-4ED5-B79B-363D9950E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3034E-585B-4210-A7EB-0DADA3ECDBF4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462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59CC0CC1-D468-49C6-8836-EBD85A1657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147C3F65-60FC-4CFB-A678-89972AE26F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590688B1-A97B-45EA-A484-FADE9AEC6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E831C8-5660-4B50-AD79-934E0B8272B1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F94E0802-0E29-4E08-B139-7A992CCEF5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20CAB99D-03E7-4220-B1F9-EE8DA8AE5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AAA16B88-A375-4ED5-B79B-363D9950E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43034E-585B-4210-A7EB-0DADA3ECDBF4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745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92205-6CC3-42E1-8FAB-BC99904EE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85BF84-0865-4998-93C7-EA8F2F201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3A24B1-F5B5-4EA6-8A23-29769CB71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19000-F089-4FF1-A57F-6FC81E3C1A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227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3B7AE2-613E-4950-83CB-7E07B4AED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2F16F8-14D6-4ADC-9659-360BC69DD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CC0FE4-EED5-40BA-944E-1641ADB24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9CD6F-1DE4-4848-8283-A4750BA6B5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220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8FCC74-0D98-4873-AB14-6004559EA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3E04E-425E-4D9D-ACF9-02697327D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9BB18-FA9C-4262-8E0E-6CEA4AF1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B1D4A-26D0-4995-94B3-7CE510B97F9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8972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A2BCD2-91B8-4523-ACF9-2D7F271B3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A65EDE-0D4B-41BE-AE0E-11FF490D1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760EF6-4576-4B6E-92DC-8A53685A37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EA198-23A6-4EC0-84FC-5B7ADADDD0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13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4711DD-B304-40F8-89A9-44D6A0EAFC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AB0303-7833-43D1-9056-5B47FBABC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3DF38A-D3F3-4A94-8BA1-E4EE2674DD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60777-C638-4823-B55C-5640EF1022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6884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F84CD-ECEE-46DD-8C6F-E3BBF9CBE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07638B-C012-4A0A-9F41-D578AB4A6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491903-C031-4943-8EC4-A3879B873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B7EFB-914D-4776-9DBB-333BC81B38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139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07013-B1D0-47E4-BBA9-30B628E62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C418D-C417-40BF-BE0E-36C242453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B165C0-F7A2-4943-96AB-088E2190F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CD561-80E6-447E-90D4-8449C8A3ED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6914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A862C-0AEE-42E9-85F9-1BB739735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FBDD2-DCB3-4144-A77C-4C32E85E6A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C2D41-315B-451C-A33E-52600D946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ECFD1-78AB-4E82-821F-36999F521A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327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57E65-1A34-45DF-BDDF-559F361BE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FA0DA-1B25-434D-A714-DA9A5E8E1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C51FE5-4509-499C-8796-C99FF25B6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751EF-4327-4E3C-946F-4A9DFCA6D9F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365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A8F9A5-3848-4CA2-BC62-58A215446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B06B0F-E4A2-4CCE-A5D8-17F1FEA43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E83367-6A44-49A9-B203-600611A6D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CFDFC-A625-4F5F-A864-53BD0B00BB8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68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25B3-DA95-404E-BE45-BBCB1FA27BBC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91796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93D3-03F4-4CA6-9E4A-BA8BE6894DDB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13068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70382-FE13-4951-B905-B324FB70D97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95174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DA9AB-783A-4E2A-9FB0-21327870A70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45514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EA644-08B8-4823-9090-B72B2FF4C21E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04077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5EAB7-7587-4CF7-88AD-D5871236175B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31897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B2711-009A-4A8F-A38E-2F196AE432A3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7333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7C25-E1B0-4FF9-AC64-C6DE0B6205E4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21192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B930-13E3-45B4-9E4A-76A4BA87E9AD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52967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4D648-9112-4D2C-AED3-11C8583BBC67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376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77DD-EAB9-40F0-BDEF-DB1A1D93B382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6971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77ED4-E8AB-4A83-A62B-3ECF6598C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55D52-950B-48E4-8637-2FE615C31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64165-FDDD-4472-9AA4-88341C3F8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82064-FFFC-4B90-95FA-B4058762EE47}" type="slidenum">
              <a:rPr lang="it-IT" altLang="it-IT"/>
              <a:pPr/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2915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D712BF-5D0F-42EA-8E87-811B1512C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11756-9A4B-4C4E-9B8A-84E7D21017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63D9B2-26A0-4641-9A9E-B101123F5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29B87-AAEF-43C1-9C70-173ABE0D9F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203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25A3F2-BDA4-4F83-868D-C0B0ECDD6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006E6C-124C-4FFF-899A-90AB533BA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D8BDAE4-8F65-447F-A713-341C3B8C5A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38B7FA-3588-4F0C-931C-AEB1FFEE52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4893AA-9496-4D25-A9E2-7D57F1CCC5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ACD294D-1BAF-450C-A428-85DD528E7F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25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AFA505E-44C9-4B61-B086-BC496F84B5AB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118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91032"/>
            <a:ext cx="9144000" cy="2374072"/>
          </a:xfrm>
          <a:solidFill>
            <a:srgbClr val="FFFFFF">
              <a:alpha val="50195"/>
            </a:srgbClr>
          </a:solidFill>
        </p:spPr>
        <p:txBody>
          <a:bodyPr/>
          <a:lstStyle/>
          <a:p>
            <a:r>
              <a:rPr lang="it-IT" altLang="it-IT" sz="2800" b="1" i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br>
              <a:rPr lang="it-IT" altLang="it-IT" sz="2800" b="1" i="1" dirty="0">
                <a:solidFill>
                  <a:schemeClr val="accent1">
                    <a:lumMod val="90000"/>
                  </a:schemeClr>
                </a:solidFill>
              </a:rPr>
            </a:br>
            <a:b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MyAcademicID Workshop Week - National Workshop in Italy</a:t>
            </a:r>
            <a:b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 digital</a:t>
            </a:r>
            <a:b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Student eID? </a:t>
            </a:r>
            <a:br>
              <a:rPr lang="en-US" sz="3200" b="1" dirty="0">
                <a:solidFill>
                  <a:schemeClr val="bg1"/>
                </a:solidFill>
              </a:rPr>
            </a:b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Claudia Peritore</a:t>
            </a:r>
            <a:b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c.peritore@indire.it</a:t>
            </a:r>
            <a:br>
              <a:rPr lang="it-IT" altLang="it-IT" sz="3200" i="1" dirty="0"/>
            </a:br>
            <a:endParaRPr lang="it-IT" altLang="it-IT" sz="2800" dirty="0">
              <a:solidFill>
                <a:schemeClr val="accent2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64B82A7-7110-46F6-AF09-7E15CDC84A48}"/>
              </a:ext>
            </a:extLst>
          </p:cNvPr>
          <p:cNvSpPr txBox="1">
            <a:spLocks/>
          </p:cNvSpPr>
          <p:nvPr/>
        </p:nvSpPr>
        <p:spPr bwMode="auto">
          <a:xfrm>
            <a:off x="2736056" y="6093296"/>
            <a:ext cx="36718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Seminario online, 23 ottobre 2020</a:t>
            </a:r>
            <a:endParaRPr kumimoji="0" lang="it-IT" altLang="it-IT" sz="18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C91EB3-3E9C-4AF3-94A2-37ED7F77380E}"/>
              </a:ext>
            </a:extLst>
          </p:cNvPr>
          <p:cNvSpPr txBox="1"/>
          <p:nvPr/>
        </p:nvSpPr>
        <p:spPr>
          <a:xfrm>
            <a:off x="4000796" y="4511079"/>
            <a:ext cx="4590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Claudia Peritore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4C3F903-99B6-42EE-8BBF-42D3A333F345}"/>
              </a:ext>
            </a:extLst>
          </p:cNvPr>
          <p:cNvSpPr txBox="1"/>
          <p:nvPr/>
        </p:nvSpPr>
        <p:spPr>
          <a:xfrm>
            <a:off x="4280855" y="5226921"/>
            <a:ext cx="45902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Agenzia Nazionale Erasmus+ INDIRE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Ufficio Gestionale Istruzione Superiore – Capo Unità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ICP Erasmus – ESCI Digital Officer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c.peritore@indire.it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www.erasmusplus.it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D16E647-ED2B-4CF9-91AC-47E53DFF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11" y="2346921"/>
            <a:ext cx="8391832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800" b="1">
                <a:solidFill>
                  <a:srgbClr val="FB8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IE" altLang="it-IT" dirty="0"/>
              <a:t>Grazie per </a:t>
            </a:r>
            <a:r>
              <a:rPr lang="en-IE" altLang="it-IT" dirty="0" err="1"/>
              <a:t>l’attenzione</a:t>
            </a:r>
            <a:endParaRPr lang="en-IE" altLang="it-IT" dirty="0"/>
          </a:p>
        </p:txBody>
      </p:sp>
    </p:spTree>
    <p:extLst>
      <p:ext uri="{BB962C8B-B14F-4D97-AF65-F5344CB8AC3E}">
        <p14:creationId xmlns:p14="http://schemas.microsoft.com/office/powerpoint/2010/main" val="337341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2480525F-BA6E-4750-8257-64BBF03F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" y="1073468"/>
            <a:ext cx="8614727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400" b="1">
                <a:solidFill>
                  <a:srgbClr val="FB80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en-IE" alt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6FB3BC6C-4FAA-4E8C-A589-2CBF6002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54" y="2011276"/>
            <a:ext cx="8279447" cy="8794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conclusioni del Consiglio europeo del 14 dicembre 2017, </a:t>
            </a:r>
            <a:r>
              <a:rPr lang="it-IT" altLang="it-IT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identificano il ruolo chiave della </a:t>
            </a: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“European Student Card Initiative” </a:t>
            </a:r>
            <a:r>
              <a:rPr lang="it-IT" altLang="it-IT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rilancio della mobilità degli studenti e della loro partecipazione nell’istruzione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9E63744D-1BFA-43D0-B305-759F9FDBB03A}"/>
              </a:ext>
            </a:extLst>
          </p:cNvPr>
          <p:cNvSpPr txBox="1">
            <a:spLocks/>
          </p:cNvSpPr>
          <p:nvPr/>
        </p:nvSpPr>
        <p:spPr>
          <a:xfrm>
            <a:off x="483553" y="3612919"/>
            <a:ext cx="8390254" cy="1081934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algn="ctr">
              <a:spcBef>
                <a:spcPts val="700"/>
              </a:spcBef>
              <a:buSzPct val="100000"/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3771" indent="-326571">
              <a:spcBef>
                <a:spcPts val="700"/>
              </a:spcBef>
              <a:buSzPct val="100000"/>
              <a:buChar char="–"/>
              <a:defRPr sz="3200"/>
            </a:lvl2pPr>
            <a:lvl3pPr marL="1219200" indent="-304800">
              <a:spcBef>
                <a:spcPts val="700"/>
              </a:spcBef>
              <a:buSzPct val="100000"/>
              <a:buChar char="•"/>
              <a:defRPr sz="3200"/>
            </a:lvl3pPr>
            <a:lvl4pPr marL="1737360" indent="-365760">
              <a:spcBef>
                <a:spcPts val="700"/>
              </a:spcBef>
              <a:buSzPct val="100000"/>
              <a:buChar char="–"/>
              <a:defRPr sz="3200"/>
            </a:lvl4pPr>
            <a:lvl5pPr marL="2194560" indent="-365760">
              <a:spcBef>
                <a:spcPts val="700"/>
              </a:spcBef>
              <a:buSzPct val="100000"/>
              <a:buChar char="»"/>
              <a:defRPr sz="3200"/>
            </a:lvl5pPr>
            <a:lvl6pPr marL="2692400" indent="-406400">
              <a:spcBef>
                <a:spcPts val="700"/>
              </a:spcBef>
              <a:buSzPct val="100000"/>
              <a:buChar char="•"/>
              <a:defRPr sz="3200"/>
            </a:lvl6pPr>
            <a:lvl7pPr marL="3149600" indent="-406400">
              <a:spcBef>
                <a:spcPts val="700"/>
              </a:spcBef>
              <a:buSzPct val="100000"/>
              <a:buChar char="•"/>
              <a:defRPr sz="3200"/>
            </a:lvl7pPr>
            <a:lvl8pPr marL="3606800" indent="-406400">
              <a:spcBef>
                <a:spcPts val="700"/>
              </a:spcBef>
              <a:buSzPct val="100000"/>
              <a:buChar char="•"/>
              <a:defRPr sz="3200"/>
            </a:lvl8pPr>
            <a:lvl9pPr marL="4064000" indent="-406400">
              <a:spcBef>
                <a:spcPts val="700"/>
              </a:spcBef>
              <a:buSzPct val="100000"/>
              <a:buChar char="•"/>
              <a:defRPr sz="3200"/>
            </a:lvl9pPr>
          </a:lstStyle>
          <a:p>
            <a:r>
              <a:rPr lang="it-IT" altLang="it-IT" sz="1800" b="0" dirty="0"/>
              <a:t>Rilevante contributo alla realizzazione degli obiettivi dello </a:t>
            </a:r>
            <a:r>
              <a:rPr lang="it-IT" altLang="it-IT" sz="1800" dirty="0"/>
              <a:t>Spazio Europeo dell’istruzione (EEA) entro il 2025</a:t>
            </a:r>
            <a:r>
              <a:rPr lang="it-IT" altLang="it-IT" sz="1800" b="0" dirty="0"/>
              <a:t> per la creazione di posti di lavoro, per la crescita economica e una migliore coesione sociale. 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3E3906FB-D17C-4EC2-8E12-499293302530}"/>
              </a:ext>
            </a:extLst>
          </p:cNvPr>
          <p:cNvSpPr txBox="1">
            <a:spLocks/>
          </p:cNvSpPr>
          <p:nvPr/>
        </p:nvSpPr>
        <p:spPr>
          <a:xfrm>
            <a:off x="483554" y="5283087"/>
            <a:ext cx="8279447" cy="682762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L’iniziativa, inoltre, è una componente fondamentale del </a:t>
            </a: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it-IT" altLang="it-IT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 Plan </a:t>
            </a:r>
            <a:r>
              <a:rPr lang="it-IT" altLang="it-IT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contribuisce fortemente alla </a:t>
            </a: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digitalizzazione di Erasmus</a:t>
            </a:r>
          </a:p>
        </p:txBody>
      </p:sp>
    </p:spTree>
    <p:extLst>
      <p:ext uri="{BB962C8B-B14F-4D97-AF65-F5344CB8AC3E}">
        <p14:creationId xmlns:p14="http://schemas.microsoft.com/office/powerpoint/2010/main" val="44745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2480525F-BA6E-4750-8257-64BBF03F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" y="1073468"/>
            <a:ext cx="8614727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400" b="1">
                <a:solidFill>
                  <a:srgbClr val="FB80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ESCI e futuro Erasmus 2021 - 2027</a:t>
            </a:r>
            <a:endParaRPr lang="en-IE" alt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6FB3BC6C-4FAA-4E8C-A589-2CBF6002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54" y="2011275"/>
            <a:ext cx="3926213" cy="44337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Rilancio della internazionalizzazione e del </a:t>
            </a:r>
            <a:r>
              <a:rPr lang="it-IT" alt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delle mobilità</a:t>
            </a:r>
          </a:p>
          <a:p>
            <a:pPr marL="0" indent="0">
              <a:buNone/>
            </a:pPr>
            <a:endParaRPr lang="it-IT" alt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delle </a:t>
            </a:r>
            <a:r>
              <a:rPr lang="it-IT" alt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europee </a:t>
            </a:r>
            <a:r>
              <a:rPr lang="it-IT" alt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almeno il 50% delle mobilità</a:t>
            </a:r>
          </a:p>
          <a:p>
            <a:pPr marL="0" indent="0">
              <a:buNone/>
            </a:pPr>
            <a:endParaRPr lang="it-IT" alt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1">
              <a:buFont typeface="Wingdings" panose="05000000000000000000" pitchFamily="2" charset="2"/>
              <a:buChar char="q"/>
            </a:pPr>
            <a:r>
              <a:rPr lang="it-IT" altLang="it-IT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Inclusione</a:t>
            </a:r>
            <a:endParaRPr lang="it-IT" altLang="it-IT" sz="2400" b="1" dirty="0"/>
          </a:p>
          <a:p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75230-8808-4546-B1D3-18787A885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443" y="2011275"/>
            <a:ext cx="4247730" cy="158812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/>
              <a:t>“By undertaking the necessary steps to implement digital</a:t>
            </a:r>
          </a:p>
          <a:p>
            <a:r>
              <a:rPr lang="en-US" dirty="0"/>
              <a:t>mobility management in line with the standards of the</a:t>
            </a:r>
          </a:p>
          <a:p>
            <a:r>
              <a:rPr lang="en-US" dirty="0"/>
              <a:t>European Student Card Initiative”</a:t>
            </a:r>
            <a:endParaRPr lang="en-IE" altLang="it-IT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D7735BF-1080-427E-B674-702A2311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443" y="4413719"/>
            <a:ext cx="4247730" cy="203132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400" b="1">
                <a:solidFill>
                  <a:srgbClr val="FB80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effectLst/>
              </a:rPr>
              <a:t>“Respect in full the principles of non-discrimination, transparency and inclusion set out in the Programme and ensure equal and equitable access and opportunities to current and prospective participants from all backgrounds.”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8C65B8B-0316-4558-A55A-CE0659E24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857" y="3766494"/>
            <a:ext cx="343637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400" b="1">
                <a:solidFill>
                  <a:srgbClr val="FB80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ECHE 2021-2027</a:t>
            </a:r>
            <a:endParaRPr lang="en-IE" alt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45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>
            <a:extLst>
              <a:ext uri="{FF2B5EF4-FFF2-40B4-BE49-F238E27FC236}">
                <a16:creationId xmlns:a16="http://schemas.microsoft.com/office/drawing/2014/main" id="{1C1AC5FE-EFA1-4FEC-95D9-92F4EB64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443" y="2330245"/>
            <a:ext cx="4539424" cy="28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2">
            <a:extLst>
              <a:ext uri="{FF2B5EF4-FFF2-40B4-BE49-F238E27FC236}">
                <a16:creationId xmlns:a16="http://schemas.microsoft.com/office/drawing/2014/main" id="{3B0D0EE3-6A3E-48FB-8EF6-366E18A3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90" y="4827900"/>
            <a:ext cx="12176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6">
            <a:extLst>
              <a:ext uri="{FF2B5EF4-FFF2-40B4-BE49-F238E27FC236}">
                <a16:creationId xmlns:a16="http://schemas.microsoft.com/office/drawing/2014/main" id="{0F10E392-F2D9-4D39-8FF7-4540C4CF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981778"/>
            <a:ext cx="4121191" cy="47434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Interconnessione dei sistemi IT per uno scambio sicuro dei dati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it-IT" alt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Identificazione semplice e sicura per via elettronica presso gli istituti di istruzione superiore in Europa</a:t>
            </a:r>
          </a:p>
          <a:p>
            <a:pPr algn="ctr" hangingPunct="1"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Identità visiva come simbolo dello studente Europeo</a:t>
            </a:r>
          </a:p>
          <a:p>
            <a:pPr algn="ctr"/>
            <a:endParaRPr lang="it-IT" altLang="it-IT" sz="2400" dirty="0"/>
          </a:p>
          <a:p>
            <a:pPr marL="0" indent="0" algn="ctr"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74174-9B23-48A1-BDFE-58848E1DE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" y="1073468"/>
            <a:ext cx="8614727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400" b="1">
                <a:solidFill>
                  <a:srgbClr val="FB80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ESCI: obiettivi</a:t>
            </a:r>
            <a:endParaRPr lang="en-IE" alt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CB2376A-37BD-4CB4-8E19-F0FA9F21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3" y="1705538"/>
            <a:ext cx="715645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70FE00-548E-4873-A163-878FC95C1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5" y="1094492"/>
            <a:ext cx="8614727" cy="17666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400" b="1">
                <a:solidFill>
                  <a:srgbClr val="FB80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INTERCONNESSIONE</a:t>
            </a:r>
          </a:p>
          <a:p>
            <a:endParaRPr lang="en-IE" alt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>
            <a:extLst>
              <a:ext uri="{FF2B5EF4-FFF2-40B4-BE49-F238E27FC236}">
                <a16:creationId xmlns:a16="http://schemas.microsoft.com/office/drawing/2014/main" id="{0CDB2456-953F-40F0-A922-B72266B5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28775"/>
            <a:ext cx="42386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>
            <a:extLst>
              <a:ext uri="{FF2B5EF4-FFF2-40B4-BE49-F238E27FC236}">
                <a16:creationId xmlns:a16="http://schemas.microsoft.com/office/drawing/2014/main" id="{642D34C5-EAC7-4151-9BAD-DAB50258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4941888"/>
            <a:ext cx="3382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US" altLang="it-IT" sz="2200" b="1" dirty="0">
                <a:solidFill>
                  <a:srgbClr val="0000CC"/>
                </a:solidFill>
                <a:latin typeface="Arial" panose="020B0604020202020204" pitchFamily="34" charset="0"/>
              </a:rPr>
              <a:t>2021:</a:t>
            </a:r>
            <a:r>
              <a:rPr lang="en-US" altLang="it-IT" sz="2200" dirty="0">
                <a:solidFill>
                  <a:srgbClr val="0000CC"/>
                </a:solidFill>
                <a:latin typeface="Arial" panose="020B0604020202020204" pitchFamily="34" charset="0"/>
              </a:rPr>
              <a:t> Online Learning Agreements (OLA)</a:t>
            </a:r>
          </a:p>
        </p:txBody>
      </p:sp>
      <p:sp>
        <p:nvSpPr>
          <p:cNvPr id="5124" name="Rettangolo 2">
            <a:extLst>
              <a:ext uri="{FF2B5EF4-FFF2-40B4-BE49-F238E27FC236}">
                <a16:creationId xmlns:a16="http://schemas.microsoft.com/office/drawing/2014/main" id="{97956B16-B5B0-457B-BEEC-5ADFE8A21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1778410"/>
            <a:ext cx="2232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CC"/>
                </a:solidFill>
                <a:latin typeface="Arial" panose="020B0604020202020204" pitchFamily="34" charset="0"/>
              </a:rPr>
              <a:t>2023:</a:t>
            </a:r>
            <a:r>
              <a:rPr lang="it-IT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 Invio &amp; ricezione delle nominations degli studenti e dei Transcript of Records</a:t>
            </a:r>
            <a:endParaRPr lang="it-IT" altLang="it-IT" sz="2000" dirty="0">
              <a:latin typeface="Arial" panose="020B0604020202020204" pitchFamily="34" charset="0"/>
            </a:endParaRPr>
          </a:p>
        </p:txBody>
      </p:sp>
      <p:sp>
        <p:nvSpPr>
          <p:cNvPr id="5125" name="Rettangolo 3">
            <a:extLst>
              <a:ext uri="{FF2B5EF4-FFF2-40B4-BE49-F238E27FC236}">
                <a16:creationId xmlns:a16="http://schemas.microsoft.com/office/drawing/2014/main" id="{94F19212-958D-44C6-88BD-45D6070B0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7906"/>
            <a:ext cx="23002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200" b="1" dirty="0">
                <a:solidFill>
                  <a:srgbClr val="0000CC"/>
                </a:solidFill>
                <a:latin typeface="Arial" panose="020B0604020202020204" pitchFamily="34" charset="0"/>
              </a:rPr>
              <a:t>2022: </a:t>
            </a:r>
            <a:r>
              <a:rPr lang="en-US" altLang="it-IT" sz="2200" dirty="0">
                <a:solidFill>
                  <a:srgbClr val="0000CC"/>
                </a:solidFill>
                <a:latin typeface="Arial" panose="020B0604020202020204" pitchFamily="34" charset="0"/>
              </a:rPr>
              <a:t>digital Inter-institutional agreements (IIA) </a:t>
            </a:r>
            <a:endParaRPr lang="it-IT" altLang="it-IT" sz="2200" dirty="0">
              <a:latin typeface="Arial" panose="020B0604020202020204" pitchFamily="34" charset="0"/>
            </a:endParaRPr>
          </a:p>
        </p:txBody>
      </p:sp>
      <p:sp>
        <p:nvSpPr>
          <p:cNvPr id="5126" name="Rettangolo 5">
            <a:extLst>
              <a:ext uri="{FF2B5EF4-FFF2-40B4-BE49-F238E27FC236}">
                <a16:creationId xmlns:a16="http://schemas.microsoft.com/office/drawing/2014/main" id="{D3FC5D49-8951-4F3F-BADF-E436988D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46817"/>
            <a:ext cx="8785225" cy="461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it-IT" altLang="it-IT" sz="2400" b="1" dirty="0">
                <a:solidFill>
                  <a:srgbClr val="FB8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Obbligatorietà graduale degli standard EWP dal 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2480525F-BA6E-4750-8257-64BBF03F9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" y="1073468"/>
            <a:ext cx="8279447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400" b="1">
                <a:solidFill>
                  <a:srgbClr val="FB80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 di applicazione</a:t>
            </a:r>
            <a:endParaRPr lang="it-IT" altLang="it-IT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6">
            <a:extLst>
              <a:ext uri="{FF2B5EF4-FFF2-40B4-BE49-F238E27FC236}">
                <a16:creationId xmlns:a16="http://schemas.microsoft.com/office/drawing/2014/main" id="{6FB3BC6C-4FAA-4E8C-A589-2CBF6002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" y="1701104"/>
            <a:ext cx="8279447" cy="14499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2022:</a:t>
            </a:r>
          </a:p>
          <a:p>
            <a:pPr marL="0" indent="0" algn="ctr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 intra‐European student mobility for</a:t>
            </a:r>
          </a:p>
          <a:p>
            <a:pPr marL="0" indent="0" algn="ctr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and traineeships (KA103)</a:t>
            </a:r>
          </a:p>
          <a:p>
            <a:pPr marL="0" indent="0" algn="ctr">
              <a:buFontTx/>
              <a:buNone/>
            </a:pPr>
            <a:endParaRPr lang="it-IT" altLang="it-IT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contenuto 6">
            <a:extLst>
              <a:ext uri="{FF2B5EF4-FFF2-40B4-BE49-F238E27FC236}">
                <a16:creationId xmlns:a16="http://schemas.microsoft.com/office/drawing/2014/main" id="{64BE115F-19B1-4E26-8410-2CA6282B5FF2}"/>
              </a:ext>
            </a:extLst>
          </p:cNvPr>
          <p:cNvSpPr txBox="1">
            <a:spLocks/>
          </p:cNvSpPr>
          <p:nvPr/>
        </p:nvSpPr>
        <p:spPr>
          <a:xfrm>
            <a:off x="402780" y="3255490"/>
            <a:ext cx="8279447" cy="330753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924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496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6068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64000" marR="0" indent="-4064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 il 2025:</a:t>
            </a:r>
          </a:p>
          <a:p>
            <a:pPr marL="0" indent="0" algn="ctr" hangingPunct="1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mobile students within Europe</a:t>
            </a:r>
          </a:p>
          <a:p>
            <a:pPr marL="0" indent="0" algn="ctr" hangingPunct="1">
              <a:buFontTx/>
              <a:buNone/>
            </a:pPr>
            <a:endParaRPr lang="it-IT" altLang="it-IT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possibilities:</a:t>
            </a:r>
          </a:p>
          <a:p>
            <a:pPr marL="0" indent="0" algn="ctr" hangingPunct="1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Staff mobilities</a:t>
            </a:r>
          </a:p>
          <a:p>
            <a:pPr marL="0" indent="0" algn="ctr" hangingPunct="1">
              <a:buFontTx/>
              <a:buNone/>
            </a:pPr>
            <a:endParaRPr lang="it-IT" altLang="it-IT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Erasmus international credit mobility (KA107)</a:t>
            </a:r>
          </a:p>
          <a:p>
            <a:pPr marL="0" indent="0" algn="ctr" hangingPunct="1">
              <a:buFontTx/>
              <a:buNone/>
            </a:pPr>
            <a:endParaRPr lang="it-IT" altLang="it-IT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hangingPunct="1"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All mobile students going beyond Europe</a:t>
            </a:r>
          </a:p>
        </p:txBody>
      </p:sp>
    </p:spTree>
    <p:extLst>
      <p:ext uri="{BB962C8B-B14F-4D97-AF65-F5344CB8AC3E}">
        <p14:creationId xmlns:p14="http://schemas.microsoft.com/office/powerpoint/2010/main" val="235985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FB1113B8-ECE6-4535-87FD-1734F007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86226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 b="1" dirty="0">
                <a:solidFill>
                  <a:srgbClr val="0000CC"/>
                </a:solidFill>
                <a:latin typeface="Arial" panose="020B0604020202020204" pitchFamily="34" charset="0"/>
              </a:rPr>
              <a:t>Digital Officer presso AN</a:t>
            </a: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A968D72D-1E0C-4DE4-88E6-A161D7E28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563" y="2722051"/>
            <a:ext cx="356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 b="1" dirty="0">
                <a:solidFill>
                  <a:srgbClr val="0000CC"/>
                </a:solidFill>
                <a:latin typeface="Arial" panose="020B0604020202020204" pitchFamily="34" charset="0"/>
              </a:rPr>
              <a:t>Digital Officer presso l’AUTORITÀ NAZIONALE</a:t>
            </a:r>
          </a:p>
        </p:txBody>
      </p:sp>
      <p:sp>
        <p:nvSpPr>
          <p:cNvPr id="15364" name="Rectangle 1">
            <a:extLst>
              <a:ext uri="{FF2B5EF4-FFF2-40B4-BE49-F238E27FC236}">
                <a16:creationId xmlns:a16="http://schemas.microsoft.com/office/drawing/2014/main" id="{54DD1935-A4D6-4587-ACC9-3B6867DD7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538538"/>
            <a:ext cx="4027488" cy="132397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>
                <a:solidFill>
                  <a:srgbClr val="0000CC"/>
                </a:solidFill>
                <a:latin typeface="Arial" panose="020B0604020202020204" pitchFamily="34" charset="0"/>
              </a:rPr>
              <a:t>NO figura tecnica, ma funzione di connettore tra EWP ed iniziative Nazionali, oltre che inviduatore di Buone Pratiche</a:t>
            </a:r>
          </a:p>
        </p:txBody>
      </p:sp>
      <p:sp>
        <p:nvSpPr>
          <p:cNvPr id="15365" name="Rectangle 1">
            <a:extLst>
              <a:ext uri="{FF2B5EF4-FFF2-40B4-BE49-F238E27FC236}">
                <a16:creationId xmlns:a16="http://schemas.microsoft.com/office/drawing/2014/main" id="{DD65020F-0245-4A9B-AA7C-D208DD91D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3538538"/>
            <a:ext cx="4027488" cy="7080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Raccordo dell’iniziativa a livello  nazionale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85B67261-7BE4-449B-A1EE-C550CCDA44A8}"/>
              </a:ext>
            </a:extLst>
          </p:cNvPr>
          <p:cNvSpPr/>
          <p:nvPr/>
        </p:nvSpPr>
        <p:spPr>
          <a:xfrm rot="8613385">
            <a:off x="3403998" y="2018347"/>
            <a:ext cx="933450" cy="320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136BDBE-DB39-4B0D-A48D-B8F19FE2E2D5}"/>
              </a:ext>
            </a:extLst>
          </p:cNvPr>
          <p:cNvSpPr/>
          <p:nvPr/>
        </p:nvSpPr>
        <p:spPr>
          <a:xfrm rot="2425519">
            <a:off x="7337887" y="1971816"/>
            <a:ext cx="849312" cy="3444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341479E-2A87-4876-A811-278891643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186" y="1108075"/>
            <a:ext cx="5743063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800" b="1">
                <a:solidFill>
                  <a:srgbClr val="FB8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IE" altLang="it-IT" dirty="0"/>
              <a:t>Digital Officers</a:t>
            </a:r>
          </a:p>
        </p:txBody>
      </p:sp>
      <p:pic>
        <p:nvPicPr>
          <p:cNvPr id="15369" name="Immagine 1">
            <a:extLst>
              <a:ext uri="{FF2B5EF4-FFF2-40B4-BE49-F238E27FC236}">
                <a16:creationId xmlns:a16="http://schemas.microsoft.com/office/drawing/2014/main" id="{98E9D1E0-13BE-423F-81C1-BA0CE50EB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108075"/>
            <a:ext cx="2416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FAAB95C6-015C-4518-9D6C-948C05D815F5}"/>
              </a:ext>
            </a:extLst>
          </p:cNvPr>
          <p:cNvSpPr/>
          <p:nvPr/>
        </p:nvSpPr>
        <p:spPr>
          <a:xfrm>
            <a:off x="576263" y="5538788"/>
            <a:ext cx="7989887" cy="1104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sulle priorità definite in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EWP &amp;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Student Card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ttangolo 8">
            <a:extLst>
              <a:ext uri="{FF2B5EF4-FFF2-40B4-BE49-F238E27FC236}">
                <a16:creationId xmlns:a16="http://schemas.microsoft.com/office/drawing/2014/main" id="{F98DCEBE-5FBE-4931-93DC-245D8A418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6" y="5721861"/>
            <a:ext cx="8391833" cy="5222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70C0"/>
                </a:solidFill>
                <a:latin typeface="Arial" panose="020B0604020202020204" pitchFamily="34" charset="0"/>
              </a:rPr>
              <a:t>Consultazione e rilancio iniziative EWP e ESC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3866FDB-775D-4972-90DF-582FBD80B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58" y="1084263"/>
            <a:ext cx="8391832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ct val="20000"/>
              </a:spcBef>
              <a:defRPr sz="2800" b="1">
                <a:solidFill>
                  <a:srgbClr val="FB8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IE" altLang="it-IT" dirty="0"/>
              <a:t>Gruppi di lavoro EWP in Italia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1E38F9B-F830-427C-A1BD-F5F9D669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30" y="1739491"/>
            <a:ext cx="67151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DDE76A1-E03C-485F-97DD-4FF21C255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75" y="2913754"/>
            <a:ext cx="1283110" cy="40011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1° WG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AF112E2-559F-46CD-BB3F-9E0EC617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903" y="3618575"/>
            <a:ext cx="988142" cy="40011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2° WG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334E97A-7520-4E4B-89E0-8DE0E5FF4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099" y="2733568"/>
            <a:ext cx="988142" cy="40011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4° WG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F2BA121-CB6E-4EA0-9707-E6934260E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858" y="3618575"/>
            <a:ext cx="988142" cy="40011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C000"/>
              </a:buClr>
              <a:buSzPts val="3600"/>
              <a:buFontTx/>
              <a:buNone/>
            </a:pPr>
            <a:r>
              <a:rPr lang="en-IE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3° WG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1E0440ACFE54D9CE9AC3B1F8D6CE6" ma:contentTypeVersion="12" ma:contentTypeDescription="Creare un nuovo documento." ma:contentTypeScope="" ma:versionID="e6bbf13821bcc203e3e1275508669c0e">
  <xsd:schema xmlns:xsd="http://www.w3.org/2001/XMLSchema" xmlns:xs="http://www.w3.org/2001/XMLSchema" xmlns:p="http://schemas.microsoft.com/office/2006/metadata/properties" xmlns:ns2="8d7ce21d-b23d-4e75-8275-8f72d6274957" xmlns:ns3="a5a5994b-e301-4e9f-bcd0-60ef9f73a45d" targetNamespace="http://schemas.microsoft.com/office/2006/metadata/properties" ma:root="true" ma:fieldsID="3c96688c4a22de5a38d529c9ed9fdcc4" ns2:_="" ns3:_="">
    <xsd:import namespace="8d7ce21d-b23d-4e75-8275-8f72d6274957"/>
    <xsd:import namespace="a5a5994b-e301-4e9f-bcd0-60ef9f73a4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ce21d-b23d-4e75-8275-8f72d627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994b-e301-4e9f-bcd0-60ef9f73a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545DF9-2070-4189-8034-44C4C1A757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B8321C-FD0A-4720-90D1-CFF683405C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D5E029-8E1F-434D-8B29-A057362A3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ce21d-b23d-4e75-8275-8f72d6274957"/>
    <ds:schemaRef ds:uri="a5a5994b-e301-4e9f-bcd0-60ef9f73a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448</Words>
  <Application>Microsoft Office PowerPoint</Application>
  <PresentationFormat>Presentazione su schermo (4:3)</PresentationFormat>
  <Paragraphs>69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Bell MT</vt:lpstr>
      <vt:lpstr>Calibri</vt:lpstr>
      <vt:lpstr>Helvetica</vt:lpstr>
      <vt:lpstr>Wingdings</vt:lpstr>
      <vt:lpstr>Struttura predefinita</vt:lpstr>
      <vt:lpstr>1_Struttura predefinita</vt:lpstr>
      <vt:lpstr>2_Struttura predefinita</vt:lpstr>
      <vt:lpstr>   MyAcademicID Workshop Week - National Workshop in Italy   Why a digital European Student eID?   Claudia Peritore c.peritore@indire.it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di Formazione per Valutatori Esterni ERASMUS+  Call 2020   Attività KA107  Settore Istruzione Superiore  Michela Bucci e Clara Grano Roma, 15 aprile 2020</dc:title>
  <dc:creator>Claudia Peritore</dc:creator>
  <cp:lastModifiedBy>Carmela Pierini</cp:lastModifiedBy>
  <cp:revision>145</cp:revision>
  <dcterms:modified xsi:type="dcterms:W3CDTF">2020-11-04T14:03:26Z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0x010100B0D1E0440ACFE54D9CE9AC3B1F8D6CE6</vt:lpwstr>
  </property>
</Properties>
</file>